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71" r:id="rId11"/>
    <p:sldId id="272" r:id="rId12"/>
    <p:sldId id="273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7"/>
    <p:restoredTop sz="95890"/>
  </p:normalViewPr>
  <p:slideViewPr>
    <p:cSldViewPr snapToGrid="0" showGuides="1">
      <p:cViewPr varScale="1">
        <p:scale>
          <a:sx n="111" d="100"/>
          <a:sy n="111" d="100"/>
        </p:scale>
        <p:origin x="416" y="2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59F3-2CA9-CAE1-CA33-C1AE45632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29911-EC2D-295D-DE73-914257AA2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0FBA1-2C31-DACC-755E-4E8A62E0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393B-D41E-89F6-0D50-8FCBEBE6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6BA7-1AFB-2B7D-725A-79F03792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4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E5FF-37C6-4C12-704F-8296FC41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F38C8-3C0B-AE3F-87B5-D9DA2CAA1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F786-E623-D83C-009C-AC01EAF6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2730E-443D-F0FB-1B10-F0B33FE9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2AEC2-5852-59C4-8CEB-6CC7574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D5A6B4-2785-2F1D-B4FC-B4B2A0413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04D37-3C60-8D5B-9D0F-D289FF365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35673-38A1-DA0E-471E-F46D759F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ECDD-CC76-4844-03B1-76507F72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7D17-2418-2FBC-FE04-312FBBEE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0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3A5D-9052-D178-E13B-E5C92F59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9281-56E1-B27B-BF92-2F83A664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73B0A-E535-4123-33F8-00B1DFA9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1ACF-DA88-00D2-6AEF-E4F38F24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6F686-AC2F-644A-A9AC-71368B70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4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3E78-5D3B-A425-8C51-5D097630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C6AF-F734-4F2C-F12E-17EBF428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F283D-3FE6-C890-3618-E3A6E223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A028-9A75-956C-8F04-1C39AE4D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31110-5253-DB86-D457-5628AEB8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3996-C80A-A1CC-6A3F-64E181BF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C298-DCBD-98F9-89A2-8286FB888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7E29B-216F-69CE-7C09-7AF2A04E7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23DAB-6B49-BC18-00EE-545FAD17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C2167-1203-2EF6-C33D-0F06B30B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97C72-474A-CD4A-7B7D-FB58133F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3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130D-666B-9591-AB28-97CE094A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2CA0-6EF1-7D64-5892-59BBAFC6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0925-72BE-D674-8212-D8668448E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81A62-345F-2AE3-5461-4FB61651D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AF5D8-EB85-B2AB-1996-DAAD8454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D8A61-0FBA-F86E-08B4-69B5C1B8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28C30-D0CD-3F34-7EB4-A4BE0EE6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70296-346C-4A99-75B2-8C6085A9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0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1CDE-EBFE-5E5C-AA9B-4DDB1DC8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1BCA5-27CA-5F9F-37C4-2DCB50C0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0E2B0-E41F-3FE6-B9D0-85DB715F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F178A-68F3-408F-42AD-08A66714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189A4-D70B-269D-03DF-97687793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CE150-34FE-C72F-9CF5-A6DDFA43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D51B-183F-BFEF-52A1-9E1F4B3E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7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8C27-06EE-B75F-6EE9-224A6C2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46BE-8630-F26F-388C-7DEF6BBC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2080A-9B91-2F04-1DA7-47C6C891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E5709-7246-1DAB-F7BD-1BC6B581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A9F77-8B09-AF37-555E-5D43FAC3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D6D7-7B16-BDA3-B9F1-1F89534F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5280-0132-EE21-FF17-014AB26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779A5-1461-6108-65C1-78BA3C329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FA369-8112-3476-C764-BABF9C3B3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0BE7A-30C8-2E89-1FCA-BF18107D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94936-DA72-049D-E17E-2BEBDC7A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F98D1-024B-93F0-D8B3-D89D456A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42488-0582-9D93-69EB-530520D6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6AE5B-21F8-D0D0-4FE7-4E7EAC859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82D1-9E51-FD03-79B1-3DE2A08E1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67B46-1470-AB44-9A36-30479696C98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6601-272A-72ED-8D11-08CF9698A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95F17-E267-503A-1700-98316EE3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72178-03EB-5844-A139-D5D86ADD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mr.vivli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ra.maps.arcgis.com/apps/dashboards/d89c5b039552464f8f04103f05ac889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ra.maps.arcgis.com/apps/dashboards/a1324c58e49e4561ac9505936db7743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ra.maps.arcgis.com/apps/dashboards/095acc30606c4c7a8bc8260e6160c51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C1B3-2237-A55E-FD14-709B797CB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99912"/>
            <a:ext cx="11277603" cy="270227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Empowering Global AMR Research Community: Interactive GIS Dashboards for AMR Data Analysis and Informed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66204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Dashboard combines health, lab, genomic, and surveillance data for </a:t>
            </a:r>
            <a:r>
              <a:rPr lang="en-US" sz="9600" dirty="0">
                <a:solidFill>
                  <a:srgbClr val="FF0000"/>
                </a:solidFill>
              </a:rPr>
              <a:t>comprehensive analysis and insight</a:t>
            </a:r>
            <a:r>
              <a:rPr lang="en-US" sz="9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Spatial analysis reveals resistant pathogen distribution, aiding </a:t>
            </a:r>
            <a:r>
              <a:rPr lang="en-US" sz="9600" dirty="0">
                <a:solidFill>
                  <a:srgbClr val="FF0000"/>
                </a:solidFill>
              </a:rPr>
              <a:t>resource allocation</a:t>
            </a:r>
            <a:r>
              <a:rPr lang="en-US" sz="9600" dirty="0"/>
              <a:t>, </a:t>
            </a:r>
            <a:r>
              <a:rPr lang="en-US" sz="9600" dirty="0">
                <a:solidFill>
                  <a:srgbClr val="FF0000"/>
                </a:solidFill>
              </a:rPr>
              <a:t>AMR intervention</a:t>
            </a:r>
            <a:r>
              <a:rPr lang="en-US" sz="9600" dirty="0"/>
              <a:t>, and </a:t>
            </a:r>
            <a:r>
              <a:rPr lang="en-US" sz="9600" dirty="0">
                <a:solidFill>
                  <a:srgbClr val="FF0000"/>
                </a:solidFill>
              </a:rPr>
              <a:t>surveillance enhancement</a:t>
            </a:r>
            <a:r>
              <a:rPr lang="en-US" sz="9600" dirty="0"/>
              <a:t>.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Real-time health data informs </a:t>
            </a:r>
            <a:r>
              <a:rPr lang="en-US" sz="9600" dirty="0">
                <a:solidFill>
                  <a:srgbClr val="FF0000"/>
                </a:solidFill>
              </a:rPr>
              <a:t>intervention impact </a:t>
            </a:r>
            <a:r>
              <a:rPr lang="en-US" sz="9600" dirty="0"/>
              <a:t>by tracking resistant microbes, aiding decisions for improved outcomes.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GIS dashboards can be used for </a:t>
            </a:r>
            <a:r>
              <a:rPr lang="en-US" sz="9600" dirty="0">
                <a:solidFill>
                  <a:srgbClr val="FF0000"/>
                </a:solidFill>
              </a:rPr>
              <a:t>effective surveillance </a:t>
            </a:r>
            <a:r>
              <a:rPr lang="en-US" sz="9600" dirty="0"/>
              <a:t>for different areas including those with limited access to health services.</a:t>
            </a:r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of the work (Policymakers)</a:t>
            </a:r>
          </a:p>
        </p:txBody>
      </p:sp>
    </p:spTree>
    <p:extLst>
      <p:ext uri="{BB962C8B-B14F-4D97-AF65-F5344CB8AC3E}">
        <p14:creationId xmlns:p14="http://schemas.microsoft.com/office/powerpoint/2010/main" val="335188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The dashboard can combine data on </a:t>
            </a:r>
            <a:r>
              <a:rPr lang="en-US" sz="9600" dirty="0">
                <a:solidFill>
                  <a:srgbClr val="FF0000"/>
                </a:solidFill>
              </a:rPr>
              <a:t>demographics, health facilities, antibiotic use and other factors enabling risk assessment studies</a:t>
            </a:r>
            <a:r>
              <a:rPr lang="en-US" sz="9600" dirty="0"/>
              <a:t> to identify </a:t>
            </a:r>
            <a:r>
              <a:rPr lang="en-US" sz="9600" dirty="0">
                <a:solidFill>
                  <a:srgbClr val="FF0000"/>
                </a:solidFill>
              </a:rPr>
              <a:t>factors</a:t>
            </a:r>
            <a:r>
              <a:rPr lang="en-US" sz="9600" dirty="0"/>
              <a:t> that contribute to the </a:t>
            </a:r>
            <a:r>
              <a:rPr lang="en-US" sz="9600" dirty="0">
                <a:solidFill>
                  <a:srgbClr val="FF0000"/>
                </a:solidFill>
              </a:rPr>
              <a:t>emergence </a:t>
            </a:r>
            <a:r>
              <a:rPr lang="en-US" sz="9600" dirty="0"/>
              <a:t>and </a:t>
            </a:r>
            <a:r>
              <a:rPr lang="en-US" sz="9600" dirty="0">
                <a:solidFill>
                  <a:srgbClr val="FF0000"/>
                </a:solidFill>
              </a:rPr>
              <a:t>spread</a:t>
            </a:r>
            <a:r>
              <a:rPr lang="en-US" sz="9600" dirty="0"/>
              <a:t> of resistance.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The dashboard enables </a:t>
            </a:r>
            <a:r>
              <a:rPr lang="en-US" sz="9600" dirty="0">
                <a:solidFill>
                  <a:srgbClr val="FF0000"/>
                </a:solidFill>
              </a:rPr>
              <a:t>data sharing </a:t>
            </a:r>
            <a:r>
              <a:rPr lang="en-US" sz="9600" dirty="0"/>
              <a:t>which fosters communication and collaboration.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Real-time health data informs </a:t>
            </a:r>
            <a:r>
              <a:rPr lang="en-US" sz="9600" dirty="0">
                <a:solidFill>
                  <a:srgbClr val="FF0000"/>
                </a:solidFill>
              </a:rPr>
              <a:t>intervention impact </a:t>
            </a:r>
            <a:r>
              <a:rPr lang="en-US" sz="9600" dirty="0"/>
              <a:t>by tracking resistant microbes.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8000" dirty="0"/>
              <a:t>Stored historical data can be used for developing </a:t>
            </a:r>
            <a:r>
              <a:rPr lang="en-US" sz="8000" dirty="0">
                <a:solidFill>
                  <a:srgbClr val="FF0000"/>
                </a:solidFill>
              </a:rPr>
              <a:t>predictive models </a:t>
            </a:r>
            <a:r>
              <a:rPr lang="en-US" sz="8000" dirty="0"/>
              <a:t>for the spread of resistant pathogens to anticipate future outbreaks and inform preparedness measures.</a:t>
            </a:r>
          </a:p>
          <a:p>
            <a:pPr>
              <a:lnSpc>
                <a:spcPct val="120000"/>
              </a:lnSpc>
            </a:pPr>
            <a:endParaRPr lang="en-US" sz="80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of the work (Researchers)</a:t>
            </a:r>
          </a:p>
        </p:txBody>
      </p:sp>
    </p:spTree>
    <p:extLst>
      <p:ext uri="{BB962C8B-B14F-4D97-AF65-F5344CB8AC3E}">
        <p14:creationId xmlns:p14="http://schemas.microsoft.com/office/powerpoint/2010/main" val="331983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The Vivli AMR Team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Welcome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The judging panel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This presentation is based on research using data from (2023_06_15 </a:t>
            </a:r>
            <a:r>
              <a:rPr lang="en-US" sz="9600" dirty="0" err="1"/>
              <a:t>atlas_antibiotics</a:t>
            </a:r>
            <a:r>
              <a:rPr lang="en-US" sz="9600" dirty="0"/>
              <a:t>; Pfizer), obtained  through </a:t>
            </a:r>
            <a:r>
              <a:rPr lang="en-US" sz="9600" dirty="0">
                <a:hlinkClick r:id="rId2"/>
              </a:rPr>
              <a:t>https://amr.vivli.org</a:t>
            </a:r>
            <a:endParaRPr lang="en-US" sz="960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9600" dirty="0"/>
          </a:p>
          <a:p>
            <a:pPr marL="0" indent="0">
              <a:lnSpc>
                <a:spcPct val="120000"/>
              </a:lnSpc>
              <a:buNone/>
            </a:pPr>
            <a:endParaRPr lang="en-US" sz="9600" dirty="0">
              <a:highlight>
                <a:srgbClr val="FFFF00"/>
              </a:highlight>
            </a:endParaRPr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221440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0" y="2887972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Demonstration of the dashboards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3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0" y="2887972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Questions????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and cap&#10;&#10;Description automatically generated">
            <a:extLst>
              <a:ext uri="{FF2B5EF4-FFF2-40B4-BE49-F238E27FC236}">
                <a16:creationId xmlns:a16="http://schemas.microsoft.com/office/drawing/2014/main" id="{72D12FC9-746E-EC31-25CD-8B148B3E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98" y="1546994"/>
            <a:ext cx="2196708" cy="2261145"/>
          </a:xfrm>
          <a:prstGeom prst="rect">
            <a:avLst/>
          </a:prstGeom>
        </p:spPr>
      </p:pic>
      <p:pic>
        <p:nvPicPr>
          <p:cNvPr id="5" name="Picture 4" descr="A person wearing a black dress and a pearl necklace&#10;&#10;Description automatically generated">
            <a:extLst>
              <a:ext uri="{FF2B5EF4-FFF2-40B4-BE49-F238E27FC236}">
                <a16:creationId xmlns:a16="http://schemas.microsoft.com/office/drawing/2014/main" id="{27648CBD-0830-3955-C850-B100663E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16" y="1460075"/>
            <a:ext cx="2177369" cy="2329971"/>
          </a:xfrm>
          <a:prstGeom prst="rect">
            <a:avLst/>
          </a:prstGeom>
        </p:spPr>
      </p:pic>
      <p:pic>
        <p:nvPicPr>
          <p:cNvPr id="6" name="Picture 5" descr="A person in a purple shirt&#10;&#10;Description automatically generated">
            <a:extLst>
              <a:ext uri="{FF2B5EF4-FFF2-40B4-BE49-F238E27FC236}">
                <a16:creationId xmlns:a16="http://schemas.microsoft.com/office/drawing/2014/main" id="{65A598EB-5B20-075F-64F6-A481B778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76" y="1364498"/>
            <a:ext cx="2062194" cy="2454796"/>
          </a:xfrm>
          <a:prstGeom prst="rect">
            <a:avLst/>
          </a:prstGeom>
        </p:spPr>
      </p:pic>
      <p:pic>
        <p:nvPicPr>
          <p:cNvPr id="7" name="Picture 6" descr="A person in a pink shirt&#10;&#10;Description automatically generated">
            <a:extLst>
              <a:ext uri="{FF2B5EF4-FFF2-40B4-BE49-F238E27FC236}">
                <a16:creationId xmlns:a16="http://schemas.microsoft.com/office/drawing/2014/main" id="{6284391E-1D34-1ECA-CFD0-3AE6994C5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840" y="1538132"/>
            <a:ext cx="2062194" cy="2281936"/>
          </a:xfrm>
          <a:prstGeom prst="rect">
            <a:avLst/>
          </a:prstGeom>
        </p:spPr>
      </p:pic>
      <p:pic>
        <p:nvPicPr>
          <p:cNvPr id="10" name="Picture 9" descr="A person wearing glasses and a purple shirt&#10;&#10;Description automatically generated">
            <a:extLst>
              <a:ext uri="{FF2B5EF4-FFF2-40B4-BE49-F238E27FC236}">
                <a16:creationId xmlns:a16="http://schemas.microsoft.com/office/drawing/2014/main" id="{2208DB03-7991-5DD3-F660-06FF6A0FC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95" y="1532168"/>
            <a:ext cx="2165352" cy="2274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8D42F-0DD4-40DE-B98B-67542C6B0261}"/>
              </a:ext>
            </a:extLst>
          </p:cNvPr>
          <p:cNvSpPr txBox="1"/>
          <p:nvPr/>
        </p:nvSpPr>
        <p:spPr>
          <a:xfrm>
            <a:off x="278780" y="4036741"/>
            <a:ext cx="2165352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Stephen Obol Opiyo, PhD</a:t>
            </a:r>
          </a:p>
          <a:p>
            <a:r>
              <a:rPr lang="en-US" sz="1300" dirty="0"/>
              <a:t>Data/Bioinformatics Scientist</a:t>
            </a:r>
          </a:p>
          <a:p>
            <a:r>
              <a:rPr lang="en-US" sz="1300" dirty="0"/>
              <a:t>Patira Data Science, USA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83F43-D54C-4E32-9B06-E04BD92B4D76}"/>
              </a:ext>
            </a:extLst>
          </p:cNvPr>
          <p:cNvSpPr txBox="1"/>
          <p:nvPr/>
        </p:nvSpPr>
        <p:spPr>
          <a:xfrm>
            <a:off x="2639121" y="4055327"/>
            <a:ext cx="2254264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Stella Maris Nanyonga</a:t>
            </a:r>
          </a:p>
          <a:p>
            <a:r>
              <a:rPr lang="en-US" sz="1300" dirty="0"/>
              <a:t>Research Pharmacist</a:t>
            </a:r>
          </a:p>
          <a:p>
            <a:r>
              <a:rPr lang="en-US" sz="1300" dirty="0"/>
              <a:t>Oxford University, UK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4EA41-C395-5E6B-9152-F84671165BD6}"/>
              </a:ext>
            </a:extLst>
          </p:cNvPr>
          <p:cNvSpPr txBox="1"/>
          <p:nvPr/>
        </p:nvSpPr>
        <p:spPr>
          <a:xfrm>
            <a:off x="5125842" y="4055326"/>
            <a:ext cx="2196708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Nathan Mugenyi</a:t>
            </a:r>
          </a:p>
          <a:p>
            <a:r>
              <a:rPr lang="en-US" sz="1300" dirty="0"/>
              <a:t>Global Health Researcher </a:t>
            </a:r>
          </a:p>
          <a:p>
            <a:r>
              <a:rPr lang="en-US" sz="1300" dirty="0"/>
              <a:t>Mbarara University, Uganda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BF149-BA8B-D6E1-941C-321E7E56238D}"/>
              </a:ext>
            </a:extLst>
          </p:cNvPr>
          <p:cNvSpPr txBox="1"/>
          <p:nvPr/>
        </p:nvSpPr>
        <p:spPr>
          <a:xfrm>
            <a:off x="7523349" y="4055186"/>
            <a:ext cx="216535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Racheal Kasozi</a:t>
            </a:r>
          </a:p>
          <a:p>
            <a:r>
              <a:rPr lang="en-US" sz="1300" dirty="0"/>
              <a:t>Medical Doctor/Research Associate</a:t>
            </a:r>
          </a:p>
          <a:p>
            <a:r>
              <a:rPr lang="en-US" sz="1300" dirty="0"/>
              <a:t>Mengo Hospital, Uganda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06140-0D8E-0DBD-3434-B786E79ED695}"/>
              </a:ext>
            </a:extLst>
          </p:cNvPr>
          <p:cNvSpPr txBox="1"/>
          <p:nvPr/>
        </p:nvSpPr>
        <p:spPr>
          <a:xfrm>
            <a:off x="9839087" y="4062763"/>
            <a:ext cx="216535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/>
              <a:t>Dr. Andrew Marvin Kanyike </a:t>
            </a:r>
            <a:r>
              <a:rPr lang="en-US" sz="1300" dirty="0"/>
              <a:t>Medical Officer/Research Associate</a:t>
            </a:r>
          </a:p>
          <a:p>
            <a:r>
              <a:rPr lang="en-US" sz="1300" dirty="0"/>
              <a:t>Mengo Hospital, Uganda </a:t>
            </a:r>
          </a:p>
        </p:txBody>
      </p:sp>
      <p:sp>
        <p:nvSpPr>
          <p:cNvPr id="28" name="Google Shape;168;p2">
            <a:extLst>
              <a:ext uri="{FF2B5EF4-FFF2-40B4-BE49-F238E27FC236}">
                <a16:creationId xmlns:a16="http://schemas.microsoft.com/office/drawing/2014/main" id="{3177BB5A-E91F-298A-F5A8-FA479014D9C1}"/>
              </a:ext>
            </a:extLst>
          </p:cNvPr>
          <p:cNvSpPr txBox="1">
            <a:spLocks/>
          </p:cNvSpPr>
          <p:nvPr/>
        </p:nvSpPr>
        <p:spPr>
          <a:xfrm>
            <a:off x="826786" y="268950"/>
            <a:ext cx="10515600" cy="9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the Team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3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75" y="786882"/>
            <a:ext cx="10515600" cy="5467162"/>
          </a:xfrm>
        </p:spPr>
        <p:txBody>
          <a:bodyPr>
            <a:normAutofit/>
          </a:bodyPr>
          <a:lstStyle/>
          <a:p>
            <a:r>
              <a:rPr lang="en-US" dirty="0"/>
              <a:t>300-word expression of interest submission: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Searched Vivli AMR database by Country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1) There was no data from Uganda in the Vivli database (May 2023)</a:t>
            </a:r>
            <a:r>
              <a:rPr lang="en-US" dirty="0"/>
              <a:t>.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 Submitted abstract by title: “</a:t>
            </a:r>
            <a:r>
              <a:rPr lang="en-US" b="1" i="1" dirty="0"/>
              <a:t>Unleashing the Power of AI: Harnessing Vivli Data from Kenya to Unlock the Untapped Potential of AMR Data from Uganda”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38075" y="155380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F5CBDF-2A1E-39A6-FDAA-D5A15CE294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5200" y="1777454"/>
            <a:ext cx="5012266" cy="23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67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Abstract accepted, data provided (2023_06_15 </a:t>
            </a:r>
            <a:r>
              <a:rPr lang="en-US" dirty="0" err="1"/>
              <a:t>atlas_antibiotics.csv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Data for 18 years (2004 to 2021), 83 countries, 126 variables, 345 species, and 863,509 isolates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2) Kenya three years (2013, 2014, 2021), and Uganda (2021)</a:t>
            </a: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3) The African region had the lowest number of datasets and the fewest years of available data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7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622" y="695419"/>
            <a:ext cx="10653764" cy="54671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4) Challenge of going through spreadsheet of spreadsheet of 863,509 rows with 126 columns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0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D981E-C997-4D9F-BC7E-0BD2EC5C1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86" y="1896533"/>
            <a:ext cx="10636548" cy="45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4" y="809459"/>
            <a:ext cx="11437495" cy="5353121"/>
          </a:xfrm>
        </p:spPr>
        <p:txBody>
          <a:bodyPr>
            <a:normAutofit/>
          </a:bodyPr>
          <a:lstStyle/>
          <a:p>
            <a:r>
              <a:rPr lang="en-US" sz="2600" dirty="0"/>
              <a:t>An interactive (GIS) dashboard encompassing </a:t>
            </a:r>
            <a:r>
              <a:rPr lang="en-US" sz="2600" dirty="0">
                <a:solidFill>
                  <a:srgbClr val="FF0000"/>
                </a:solidFill>
              </a:rPr>
              <a:t>all countries </a:t>
            </a:r>
            <a:r>
              <a:rPr lang="en-US" sz="2600" dirty="0"/>
              <a:t>within the Vivli dataset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solutions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9FE3F-85FF-F36C-F89C-BB5FE3BA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466799"/>
            <a:ext cx="8850489" cy="4695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2F78FC-4081-C7E9-8FFE-23E1EBE4407B}"/>
              </a:ext>
            </a:extLst>
          </p:cNvPr>
          <p:cNvSpPr txBox="1"/>
          <p:nvPr/>
        </p:nvSpPr>
        <p:spPr>
          <a:xfrm>
            <a:off x="1377245" y="6290294"/>
            <a:ext cx="845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https://patira.maps.arcgis.com/apps/dashboards/d89c5b039552464f8f04103f05ac889f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8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695419"/>
            <a:ext cx="10856964" cy="5467162"/>
          </a:xfrm>
        </p:spPr>
        <p:txBody>
          <a:bodyPr>
            <a:normAutofit/>
          </a:bodyPr>
          <a:lstStyle/>
          <a:p>
            <a:r>
              <a:rPr lang="en-US" sz="2600" dirty="0"/>
              <a:t>An interactive GIS dashboard specific to the datasets from </a:t>
            </a:r>
            <a:r>
              <a:rPr lang="en-US" sz="2600" dirty="0">
                <a:solidFill>
                  <a:srgbClr val="FF0000"/>
                </a:solidFill>
              </a:rPr>
              <a:t>Kenya and Uganda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solutions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87CC5-9259-9D94-3E16-0ECF97E3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5" y="1185057"/>
            <a:ext cx="10193865" cy="5068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7A793-9FB8-6369-0EC5-DB2D11B79A97}"/>
              </a:ext>
            </a:extLst>
          </p:cNvPr>
          <p:cNvSpPr txBox="1"/>
          <p:nvPr/>
        </p:nvSpPr>
        <p:spPr>
          <a:xfrm>
            <a:off x="1625600" y="6324559"/>
            <a:ext cx="964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https://patira.maps.arcgis.com/apps/dashboards/a1324c58e49e4561ac9505936db7743a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1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695419"/>
            <a:ext cx="10856964" cy="5467162"/>
          </a:xfrm>
        </p:spPr>
        <p:txBody>
          <a:bodyPr>
            <a:normAutofit/>
          </a:bodyPr>
          <a:lstStyle/>
          <a:p>
            <a:r>
              <a:rPr lang="en-US" sz="2600" dirty="0"/>
              <a:t>A simulated dataset specifically </a:t>
            </a:r>
            <a:r>
              <a:rPr lang="en-US" sz="2600" dirty="0">
                <a:solidFill>
                  <a:srgbClr val="FF0000"/>
                </a:solidFill>
              </a:rPr>
              <a:t>for Kampala, Uganda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solutions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79416-B3CC-A6AD-3160-2038CB2B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01" y="1177114"/>
            <a:ext cx="10244599" cy="4985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A0960A-445C-13BE-0C6E-9A8153E7F2C0}"/>
              </a:ext>
            </a:extLst>
          </p:cNvPr>
          <p:cNvSpPr txBox="1"/>
          <p:nvPr/>
        </p:nvSpPr>
        <p:spPr>
          <a:xfrm>
            <a:off x="1670756" y="6258808"/>
            <a:ext cx="9505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https://patira.maps.arcgis.com/apps/dashboards/095acc30606c4c7a8bc8260e6160c511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90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03B0-92FE-B521-F838-489231C7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4" y="809460"/>
            <a:ext cx="10515600" cy="542200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600" dirty="0"/>
              <a:t>The dashboard provides </a:t>
            </a:r>
            <a:r>
              <a:rPr lang="en-US" sz="9600" dirty="0">
                <a:solidFill>
                  <a:srgbClr val="FF0000"/>
                </a:solidFill>
              </a:rPr>
              <a:t>real time information </a:t>
            </a:r>
            <a:r>
              <a:rPr lang="en-US" sz="9600" dirty="0"/>
              <a:t>that guides decisions on the choice of </a:t>
            </a:r>
            <a:r>
              <a:rPr lang="en-US" sz="9600" dirty="0">
                <a:solidFill>
                  <a:srgbClr val="FF0000"/>
                </a:solidFill>
              </a:rPr>
              <a:t>antibiotics/antimicrobials </a:t>
            </a:r>
            <a:r>
              <a:rPr lang="en-US" sz="9600" dirty="0"/>
              <a:t>to use and infection control measures</a:t>
            </a:r>
          </a:p>
          <a:p>
            <a:pPr>
              <a:lnSpc>
                <a:spcPct val="120000"/>
              </a:lnSpc>
            </a:pPr>
            <a:endParaRPr lang="en-US" sz="96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9600" dirty="0"/>
              <a:t>The dashboard will make the detection of outbreaks easy by showing clusters of cases in a specific </a:t>
            </a:r>
            <a:r>
              <a:rPr lang="en-US" sz="9600" dirty="0">
                <a:solidFill>
                  <a:srgbClr val="FF0000"/>
                </a:solidFill>
              </a:rPr>
              <a:t>region or health facility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9600" dirty="0"/>
              <a:t>Visualization of health data will guide managers of health facilities where to allocate more </a:t>
            </a:r>
            <a:r>
              <a:rPr lang="en-US" sz="9600" dirty="0">
                <a:solidFill>
                  <a:srgbClr val="FF0000"/>
                </a:solidFill>
              </a:rPr>
              <a:t>resources</a:t>
            </a:r>
            <a:r>
              <a:rPr lang="en-US" sz="9600" dirty="0"/>
              <a:t> so that the effective therapies are available.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600" dirty="0"/>
          </a:p>
          <a:p>
            <a:pPr lvl="1">
              <a:buFont typeface="Wingdings" pitchFamily="2" charset="2"/>
              <a:buChar char="Ø"/>
            </a:pPr>
            <a:endParaRPr lang="en-US" sz="8000" dirty="0"/>
          </a:p>
          <a:p>
            <a:pPr lvl="1">
              <a:buFont typeface="Wingdings" pitchFamily="2" charset="2"/>
              <a:buChar char="Ø"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457200" lvl="1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sz="5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Google Shape;168;p2">
            <a:extLst>
              <a:ext uri="{FF2B5EF4-FFF2-40B4-BE49-F238E27FC236}">
                <a16:creationId xmlns:a16="http://schemas.microsoft.com/office/drawing/2014/main" id="{19A0BB87-6CA7-79A8-BE42-48E9CBE31BE5}"/>
              </a:ext>
            </a:extLst>
          </p:cNvPr>
          <p:cNvSpPr txBox="1">
            <a:spLocks/>
          </p:cNvSpPr>
          <p:nvPr/>
        </p:nvSpPr>
        <p:spPr>
          <a:xfrm>
            <a:off x="826786" y="-24561"/>
            <a:ext cx="10515600" cy="834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of the work (Healthcare professionals)</a:t>
            </a:r>
          </a:p>
        </p:txBody>
      </p:sp>
    </p:spTree>
    <p:extLst>
      <p:ext uri="{BB962C8B-B14F-4D97-AF65-F5344CB8AC3E}">
        <p14:creationId xmlns:p14="http://schemas.microsoft.com/office/powerpoint/2010/main" val="73429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608</Words>
  <Application>Microsoft Macintosh PowerPoint</Application>
  <PresentationFormat>Widescreen</PresentationFormat>
  <Paragraphs>224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Empowering Global AMR Research Community: Interactive GIS Dashboards for AMR Data Analysis and Informed Decision-Making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Opiyo, Stephen</dc:creator>
  <cp:lastModifiedBy>Opiyo, Stephen</cp:lastModifiedBy>
  <cp:revision>30</cp:revision>
  <dcterms:created xsi:type="dcterms:W3CDTF">2023-08-30T00:53:21Z</dcterms:created>
  <dcterms:modified xsi:type="dcterms:W3CDTF">2023-10-02T22:25:39Z</dcterms:modified>
</cp:coreProperties>
</file>